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F61A0-EF22-4BFA-BBC9-B660A1AE6B5A}"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182883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F61A0-EF22-4BFA-BBC9-B660A1AE6B5A}"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346012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F61A0-EF22-4BFA-BBC9-B660A1AE6B5A}"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277587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F61A0-EF22-4BFA-BBC9-B660A1AE6B5A}"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155276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F61A0-EF22-4BFA-BBC9-B660A1AE6B5A}" type="datetimeFigureOut">
              <a:rPr lang="en-US" smtClean="0"/>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221102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FF61A0-EF22-4BFA-BBC9-B660A1AE6B5A}" type="datetimeFigureOut">
              <a:rPr lang="en-US" smtClean="0"/>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268274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FF61A0-EF22-4BFA-BBC9-B660A1AE6B5A}" type="datetimeFigureOut">
              <a:rPr lang="en-US" smtClean="0"/>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84108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F61A0-EF22-4BFA-BBC9-B660A1AE6B5A}" type="datetimeFigureOut">
              <a:rPr lang="en-US" smtClean="0"/>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8521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F61A0-EF22-4BFA-BBC9-B660A1AE6B5A}" type="datetimeFigureOut">
              <a:rPr lang="en-US" smtClean="0"/>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110921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F61A0-EF22-4BFA-BBC9-B660A1AE6B5A}" type="datetimeFigureOut">
              <a:rPr lang="en-US" smtClean="0"/>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293469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F61A0-EF22-4BFA-BBC9-B660A1AE6B5A}" type="datetimeFigureOut">
              <a:rPr lang="en-US" smtClean="0"/>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AB67E-3B62-4802-A01D-C7D69BF39848}" type="slidenum">
              <a:rPr lang="en-US" smtClean="0"/>
              <a:t>‹#›</a:t>
            </a:fld>
            <a:endParaRPr lang="en-US"/>
          </a:p>
        </p:txBody>
      </p:sp>
    </p:spTree>
    <p:extLst>
      <p:ext uri="{BB962C8B-B14F-4D97-AF65-F5344CB8AC3E}">
        <p14:creationId xmlns:p14="http://schemas.microsoft.com/office/powerpoint/2010/main" val="239280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F61A0-EF22-4BFA-BBC9-B660A1AE6B5A}" type="datetimeFigureOut">
              <a:rPr lang="en-US" smtClean="0"/>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AB67E-3B62-4802-A01D-C7D69BF39848}" type="slidenum">
              <a:rPr lang="en-US" smtClean="0"/>
              <a:t>‹#›</a:t>
            </a:fld>
            <a:endParaRPr lang="en-US"/>
          </a:p>
        </p:txBody>
      </p:sp>
    </p:spTree>
    <p:extLst>
      <p:ext uri="{BB962C8B-B14F-4D97-AF65-F5344CB8AC3E}">
        <p14:creationId xmlns:p14="http://schemas.microsoft.com/office/powerpoint/2010/main" val="375055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ience.kennesaw.edu/~plaval/applets/QRegression.html" TargetMode="External"/><Relationship Id="rId2" Type="http://schemas.openxmlformats.org/officeDocument/2006/relationships/hyperlink" Target="http://tylerlaufersweiler.weebly.com/curves.html" TargetMode="External"/><Relationship Id="rId1" Type="http://schemas.openxmlformats.org/officeDocument/2006/relationships/slideLayout" Target="../slideLayouts/slideLayout2.xml"/><Relationship Id="rId5" Type="http://schemas.openxmlformats.org/officeDocument/2006/relationships/image" Target="../media/image2.tmp"/><Relationship Id="rId4" Type="http://schemas.openxmlformats.org/officeDocument/2006/relationships/image" Target="../media/image1.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tylerlaufersweiler.weebly.com/curv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300" b="1" dirty="0"/>
              <a:t>Quadratic </a:t>
            </a:r>
            <a:r>
              <a:rPr lang="en-US" sz="7300" b="1" dirty="0" smtClean="0"/>
              <a:t>Regression</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By, Tyler </a:t>
            </a:r>
            <a:r>
              <a:rPr lang="en-US" dirty="0" err="1" smtClean="0"/>
              <a:t>Laufersweiler</a:t>
            </a:r>
            <a:endParaRPr lang="en-US" dirty="0"/>
          </a:p>
        </p:txBody>
      </p:sp>
    </p:spTree>
    <p:extLst>
      <p:ext uri="{BB962C8B-B14F-4D97-AF65-F5344CB8AC3E}">
        <p14:creationId xmlns:p14="http://schemas.microsoft.com/office/powerpoint/2010/main" val="314387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11"/>
            </a:pPr>
            <a:r>
              <a:rPr lang="en-US" sz="2000" dirty="0"/>
              <a:t>Go back to Geometer’s Sketchpad. Under the graph menu choose plot new function. Have students plot their quadratic functions. The quadratic plotted should follow along the path of the curve in the picture.</a:t>
            </a:r>
          </a:p>
          <a:p>
            <a:pPr marL="457200" lvl="0" indent="-457200">
              <a:buFont typeface="+mj-lt"/>
              <a:buAutoNum type="arabicPeriod" startAt="11"/>
            </a:pPr>
            <a:r>
              <a:rPr lang="en-US" sz="2000" dirty="0"/>
              <a:t>Have students type their names on their graph and print them out. </a:t>
            </a:r>
          </a:p>
          <a:p>
            <a:pPr marL="0" lv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971800"/>
            <a:ext cx="5181600" cy="3522176"/>
          </a:xfrm>
          <a:prstGeom prst="rect">
            <a:avLst/>
          </a:prstGeom>
        </p:spPr>
      </p:pic>
    </p:spTree>
    <p:extLst>
      <p:ext uri="{BB962C8B-B14F-4D97-AF65-F5344CB8AC3E}">
        <p14:creationId xmlns:p14="http://schemas.microsoft.com/office/powerpoint/2010/main" val="75331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a:xfrm>
            <a:off x="533400" y="1600200"/>
            <a:ext cx="8534400" cy="4525963"/>
          </a:xfrm>
        </p:spPr>
        <p:txBody>
          <a:bodyPr>
            <a:normAutofit/>
          </a:bodyPr>
          <a:lstStyle/>
          <a:p>
            <a:pPr marL="0" lvl="0" indent="0">
              <a:buNone/>
            </a:pPr>
            <a:r>
              <a:rPr lang="en-US" sz="2400" dirty="0" smtClean="0"/>
              <a:t>Other curves that can be used</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2971800" cy="23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800600"/>
            <a:ext cx="4724400" cy="147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85416"/>
            <a:ext cx="3134707" cy="207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72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a:xfrm>
            <a:off x="533400" y="1600200"/>
            <a:ext cx="8534400" cy="4525963"/>
          </a:xfrm>
        </p:spPr>
        <p:txBody>
          <a:bodyPr/>
          <a:lstStyle/>
          <a:p>
            <a:pPr marL="0" indent="0">
              <a:buNone/>
            </a:pPr>
            <a:r>
              <a:rPr lang="en-US" sz="2800" b="1" dirty="0"/>
              <a:t>Works Cited</a:t>
            </a:r>
            <a:endParaRPr lang="en-US" sz="2800" dirty="0"/>
          </a:p>
          <a:p>
            <a:r>
              <a:rPr lang="en-US" sz="2000" i="1" dirty="0" err="1"/>
              <a:t>InterMath</a:t>
            </a:r>
            <a:r>
              <a:rPr lang="en-US" sz="2000" i="1" dirty="0"/>
              <a:t>.</a:t>
            </a:r>
            <a:r>
              <a:rPr lang="en-US" sz="2000" dirty="0"/>
              <a:t> (2012, April 26). Retrieved </a:t>
            </a:r>
            <a:r>
              <a:rPr lang="en-US" sz="2000" dirty="0" smtClean="0"/>
              <a:t>from http</a:t>
            </a:r>
            <a:r>
              <a:rPr lang="en-US" sz="2000" dirty="0"/>
              <a:t>://intermath.coe.uga.edu</a:t>
            </a:r>
            <a:r>
              <a:rPr lang="en-US" sz="2000" dirty="0" smtClean="0"/>
              <a:t>/</a:t>
            </a:r>
            <a:r>
              <a:rPr lang="en-US" b="1" dirty="0"/>
              <a:t> </a:t>
            </a:r>
            <a:endParaRPr lang="en-US" dirty="0"/>
          </a:p>
          <a:p>
            <a:pPr marL="0" lvl="0" indent="0">
              <a:buNone/>
            </a:pPr>
            <a:endParaRPr lang="en-US" dirty="0"/>
          </a:p>
        </p:txBody>
      </p:sp>
    </p:spTree>
    <p:extLst>
      <p:ext uri="{BB962C8B-B14F-4D97-AF65-F5344CB8AC3E}">
        <p14:creationId xmlns:p14="http://schemas.microsoft.com/office/powerpoint/2010/main" val="75331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Quadratic Regression</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pPr marL="0" lvl="0" indent="0" algn="ctr">
              <a:buNone/>
            </a:pPr>
            <a:r>
              <a:rPr lang="en-US" dirty="0" smtClean="0"/>
              <a:t>Title: Finding </a:t>
            </a:r>
            <a:r>
              <a:rPr lang="en-US" dirty="0"/>
              <a:t>the equation of curves throughout </a:t>
            </a:r>
            <a:endParaRPr lang="en-US" dirty="0" smtClean="0"/>
          </a:p>
          <a:p>
            <a:pPr marL="0" lvl="0" indent="0" algn="ctr">
              <a:buNone/>
            </a:pPr>
            <a:r>
              <a:rPr lang="en-US" dirty="0" smtClean="0"/>
              <a:t>life </a:t>
            </a:r>
            <a:r>
              <a:rPr lang="en-US" dirty="0"/>
              <a:t>using quadratic regression</a:t>
            </a:r>
          </a:p>
          <a:p>
            <a:pPr marL="0" indent="0">
              <a:buNone/>
            </a:pPr>
            <a:endParaRPr lang="en-US" dirty="0"/>
          </a:p>
          <a:p>
            <a:r>
              <a:rPr lang="en-US" dirty="0"/>
              <a:t>This lesson uses a graphing calculator and Geometer’s Sketchpad to find the function of curves throughout the world. This hands-on lesson allows students to explore quadratic regression using their calculators (quadratic regression applet). Students will use Geometer’s Sketchpad to record data points and their calculators or a website to generate a quadratic function using the data that represents the curve. </a:t>
            </a:r>
          </a:p>
          <a:p>
            <a:endParaRPr lang="en-US" dirty="0"/>
          </a:p>
        </p:txBody>
      </p:sp>
    </p:spTree>
    <p:extLst>
      <p:ext uri="{BB962C8B-B14F-4D97-AF65-F5344CB8AC3E}">
        <p14:creationId xmlns:p14="http://schemas.microsoft.com/office/powerpoint/2010/main" val="1688578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Goal: </a:t>
            </a:r>
          </a:p>
          <a:p>
            <a:pPr lvl="0"/>
            <a:r>
              <a:rPr lang="en-US" dirty="0"/>
              <a:t>Students will generate a quadratic function given data that represents a parabola.</a:t>
            </a:r>
          </a:p>
          <a:p>
            <a:pPr marL="0" indent="0">
              <a:buNone/>
            </a:pPr>
            <a:endParaRPr lang="en-US" dirty="0"/>
          </a:p>
          <a:p>
            <a:pPr marL="0" indent="0">
              <a:buNone/>
            </a:pPr>
            <a:r>
              <a:rPr lang="en-US" dirty="0"/>
              <a:t>Objectives: </a:t>
            </a:r>
          </a:p>
          <a:p>
            <a:pPr lvl="0"/>
            <a:r>
              <a:rPr lang="en-US" dirty="0"/>
              <a:t>Given a picture of a curve, students will plot points of the curve and fill in a table.</a:t>
            </a:r>
          </a:p>
          <a:p>
            <a:pPr lvl="0"/>
            <a:r>
              <a:rPr lang="en-US" dirty="0"/>
              <a:t>Given data points, students will input data into a graphing calculator and use the graphing calculator to perform a quadratic regression.</a:t>
            </a:r>
          </a:p>
          <a:p>
            <a:endParaRPr lang="en-US" dirty="0"/>
          </a:p>
        </p:txBody>
      </p:sp>
    </p:spTree>
    <p:extLst>
      <p:ext uri="{BB962C8B-B14F-4D97-AF65-F5344CB8AC3E}">
        <p14:creationId xmlns:p14="http://schemas.microsoft.com/office/powerpoint/2010/main" val="86747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Materials:</a:t>
            </a:r>
          </a:p>
          <a:p>
            <a:pPr lvl="0"/>
            <a:r>
              <a:rPr lang="en-US" sz="2000" dirty="0"/>
              <a:t>Pictures from </a:t>
            </a:r>
            <a:r>
              <a:rPr lang="en-US" sz="2000" u="sng" dirty="0">
                <a:hlinkClick r:id="rId2"/>
              </a:rPr>
              <a:t>http://tylerlaufersweiler.weebly.com/curves.html</a:t>
            </a:r>
            <a:endParaRPr lang="en-US" sz="2000" dirty="0"/>
          </a:p>
          <a:p>
            <a:pPr lvl="0"/>
            <a:r>
              <a:rPr lang="en-US" sz="2000" dirty="0"/>
              <a:t>Geometer’s Sketchpad</a:t>
            </a:r>
          </a:p>
          <a:p>
            <a:pPr lvl="0"/>
            <a:r>
              <a:rPr lang="en-US" sz="2000" dirty="0"/>
              <a:t>Graphing Calculator </a:t>
            </a:r>
          </a:p>
          <a:p>
            <a:pPr lvl="0"/>
            <a:r>
              <a:rPr lang="en-US" sz="2000" dirty="0"/>
              <a:t>Quadratic regression applet </a:t>
            </a:r>
            <a:r>
              <a:rPr lang="en-US" sz="2000" u="sng" dirty="0">
                <a:hlinkClick r:id="rId3"/>
              </a:rPr>
              <a:t>http://science.kennesaw.edu/~plaval/applets/QRegression.html</a:t>
            </a:r>
            <a:endParaRPr lang="en-US" sz="2000" dirty="0"/>
          </a:p>
          <a:p>
            <a:endParaRPr lang="en-US" dirty="0"/>
          </a:p>
        </p:txBody>
      </p:sp>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910974"/>
            <a:ext cx="2577406" cy="2545099"/>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859548"/>
            <a:ext cx="3316124" cy="2647950"/>
          </a:xfrm>
          <a:prstGeom prst="rect">
            <a:avLst/>
          </a:prstGeom>
        </p:spPr>
      </p:pic>
    </p:spTree>
    <p:extLst>
      <p:ext uri="{BB962C8B-B14F-4D97-AF65-F5344CB8AC3E}">
        <p14:creationId xmlns:p14="http://schemas.microsoft.com/office/powerpoint/2010/main" val="199377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normAutofit/>
          </a:bodyPr>
          <a:lstStyle/>
          <a:p>
            <a:pPr marL="457200" lvl="0" indent="-457200">
              <a:buAutoNum type="arabicPeriod"/>
            </a:pPr>
            <a:r>
              <a:rPr lang="en-US" sz="2000" dirty="0" smtClean="0"/>
              <a:t>Open </a:t>
            </a:r>
            <a:r>
              <a:rPr lang="en-US" sz="2000" dirty="0"/>
              <a:t>geometer’s </a:t>
            </a:r>
            <a:r>
              <a:rPr lang="en-US" sz="2000" dirty="0" smtClean="0"/>
              <a:t>Sketchpad</a:t>
            </a:r>
          </a:p>
          <a:p>
            <a:pPr marL="457200" lvl="0" indent="-457200">
              <a:buAutoNum type="arabicPeriod"/>
            </a:pPr>
            <a:r>
              <a:rPr lang="en-US" sz="2000" dirty="0" smtClean="0"/>
              <a:t>Pick </a:t>
            </a:r>
            <a:r>
              <a:rPr lang="en-US" sz="2000" dirty="0"/>
              <a:t>a picture from </a:t>
            </a:r>
            <a:r>
              <a:rPr lang="en-US" sz="2000" u="sng" dirty="0">
                <a:hlinkClick r:id="rId2"/>
              </a:rPr>
              <a:t>http://</a:t>
            </a:r>
            <a:r>
              <a:rPr lang="en-US" sz="2000" u="sng" dirty="0" smtClean="0">
                <a:hlinkClick r:id="rId2"/>
              </a:rPr>
              <a:t>tylerlaufersweiler.weebly.com/curves.html</a:t>
            </a:r>
            <a:r>
              <a:rPr lang="en-US" sz="2000" dirty="0" smtClean="0"/>
              <a:t>.</a:t>
            </a:r>
          </a:p>
          <a:p>
            <a:pPr marL="457200" lvl="0" indent="-457200">
              <a:buAutoNum type="arabicPeriod"/>
            </a:pPr>
            <a:r>
              <a:rPr lang="en-US" sz="2000" dirty="0" smtClean="0"/>
              <a:t>Copy </a:t>
            </a:r>
            <a:r>
              <a:rPr lang="en-US" sz="2000" dirty="0"/>
              <a:t>and Paste the picture into Geometer’s </a:t>
            </a:r>
            <a:r>
              <a:rPr lang="en-US" sz="2000" dirty="0" smtClean="0"/>
              <a:t>Sketchpad.</a:t>
            </a:r>
          </a:p>
          <a:p>
            <a:pPr marL="457200" lvl="0" indent="-457200">
              <a:buAutoNum type="arabicPeriod"/>
            </a:pPr>
            <a:r>
              <a:rPr lang="en-US" sz="2000" dirty="0" smtClean="0"/>
              <a:t>Have </a:t>
            </a:r>
            <a:r>
              <a:rPr lang="en-US" sz="2000" dirty="0"/>
              <a:t>students predict what their function might look like.</a:t>
            </a:r>
          </a:p>
          <a:p>
            <a:pPr marL="457200" lvl="0" indent="-457200">
              <a:buAutoNum type="arabicPeriod"/>
            </a:pPr>
            <a:endParaRPr lang="en-US" sz="20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24200"/>
            <a:ext cx="4848225" cy="3266752"/>
          </a:xfrm>
          <a:prstGeom prst="rect">
            <a:avLst/>
          </a:prstGeom>
        </p:spPr>
      </p:pic>
    </p:spTree>
    <p:extLst>
      <p:ext uri="{BB962C8B-B14F-4D97-AF65-F5344CB8AC3E}">
        <p14:creationId xmlns:p14="http://schemas.microsoft.com/office/powerpoint/2010/main" val="19937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lstStyle/>
          <a:p>
            <a:pPr marL="514350" lvl="0" indent="-514350">
              <a:buFont typeface="+mj-lt"/>
              <a:buAutoNum type="arabicPeriod" startAt="5"/>
            </a:pPr>
            <a:r>
              <a:rPr lang="en-US" sz="2000" dirty="0" smtClean="0"/>
              <a:t>Using </a:t>
            </a:r>
            <a:r>
              <a:rPr lang="en-US" sz="2000" dirty="0"/>
              <a:t>the graph menu in Geometer’s Sketchpad, have students insert a coordinate </a:t>
            </a:r>
            <a:r>
              <a:rPr lang="en-US" sz="2000" dirty="0" smtClean="0"/>
              <a:t>plane.</a:t>
            </a:r>
          </a:p>
          <a:p>
            <a:pPr marL="514350" lvl="0" indent="-514350">
              <a:buFont typeface="+mj-lt"/>
              <a:buAutoNum type="arabicPeriod" startAt="5"/>
            </a:pPr>
            <a:r>
              <a:rPr lang="en-US" sz="2000" dirty="0" smtClean="0"/>
              <a:t>Move </a:t>
            </a:r>
            <a:r>
              <a:rPr lang="en-US" sz="2000" dirty="0"/>
              <a:t>the origin to the appropriate spot of the curve. For example, move the origin to where the water is coming out of the spout, where the rainbow is coming out of the ground, etc.</a:t>
            </a:r>
          </a:p>
          <a:p>
            <a:pPr marL="0" indent="0">
              <a:buNone/>
            </a:pP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352800"/>
            <a:ext cx="4544217" cy="3088469"/>
          </a:xfrm>
          <a:prstGeom prst="rect">
            <a:avLst/>
          </a:prstGeom>
        </p:spPr>
      </p:pic>
    </p:spTree>
    <p:extLst>
      <p:ext uri="{BB962C8B-B14F-4D97-AF65-F5344CB8AC3E}">
        <p14:creationId xmlns:p14="http://schemas.microsoft.com/office/powerpoint/2010/main" val="208996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startAt="7"/>
            </a:pPr>
            <a:r>
              <a:rPr lang="en-US" sz="2000" dirty="0" smtClean="0"/>
              <a:t>Using </a:t>
            </a:r>
            <a:r>
              <a:rPr lang="en-US" sz="2000" dirty="0"/>
              <a:t>the graph menu, have the students plot </a:t>
            </a:r>
            <a:r>
              <a:rPr lang="en-US" sz="2000" dirty="0" smtClean="0"/>
              <a:t>between 10 and 20 </a:t>
            </a:r>
            <a:r>
              <a:rPr lang="en-US" sz="2000" dirty="0"/>
              <a:t>points </a:t>
            </a:r>
            <a:r>
              <a:rPr lang="en-US" sz="2000" dirty="0" smtClean="0"/>
              <a:t>on </a:t>
            </a:r>
            <a:r>
              <a:rPr lang="en-US" sz="2000" dirty="0"/>
              <a:t>the curve. Have them record these points in a table.</a:t>
            </a:r>
          </a:p>
          <a:p>
            <a:pPr marL="0" lv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789419797"/>
              </p:ext>
            </p:extLst>
          </p:nvPr>
        </p:nvGraphicFramePr>
        <p:xfrm>
          <a:off x="6629400" y="2514600"/>
          <a:ext cx="1383030" cy="3520440"/>
        </p:xfrm>
        <a:graphic>
          <a:graphicData uri="http://schemas.openxmlformats.org/drawingml/2006/table">
            <a:tbl>
              <a:tblPr firstRow="1" firstCol="1" bandRow="1">
                <a:tableStyleId>{5C22544A-7EE6-4342-B048-85BDC9FD1C3A}</a:tableStyleId>
              </a:tblPr>
              <a:tblGrid>
                <a:gridCol w="697230"/>
                <a:gridCol w="685800"/>
              </a:tblGrid>
              <a:tr h="0">
                <a:tc>
                  <a:txBody>
                    <a:bodyPr/>
                    <a:lstStyle/>
                    <a:p>
                      <a:pPr marL="0" marR="0" algn="ctr">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a:effectLst/>
                        </a:rPr>
                        <a:t>y</a:t>
                      </a:r>
                      <a:endParaRPr lang="en-US" sz="110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dirty="0" smtClean="0">
                          <a:effectLst/>
                          <a:latin typeface="Calibri"/>
                          <a:ea typeface="Calibri"/>
                          <a:cs typeface="Times New Roman"/>
                        </a:rPr>
                        <a:t>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smtClean="0">
                          <a:effectLst/>
                          <a:latin typeface="Calibri"/>
                          <a:ea typeface="Calibri"/>
                          <a:cs typeface="Times New Roman"/>
                        </a:rPr>
                        <a:t>0</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1.5</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2.8</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smtClean="0">
                          <a:effectLst/>
                        </a:rPr>
                        <a:t>4</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4.8</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5.9</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6.5</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7</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8</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7.3</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9</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7.7</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8</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11</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8.2</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12</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8.1</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13</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8.1</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14</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8</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15</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7.8</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16</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7.3</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17</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7</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18</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6.2</a:t>
                      </a:r>
                      <a:endParaRPr lang="en-US" sz="11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100">
                          <a:effectLst/>
                        </a:rPr>
                        <a:t>19</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r>
                        <a:rPr lang="en-US" sz="1100" dirty="0" smtClean="0">
                          <a:effectLst/>
                        </a:rPr>
                        <a:t>5.6</a:t>
                      </a:r>
                      <a:endParaRPr lang="en-US" sz="1100" dirty="0">
                        <a:effectLst/>
                        <a:latin typeface="Calibri"/>
                        <a:ea typeface="Calibri"/>
                        <a:cs typeface="Times New Roman"/>
                      </a:endParaRPr>
                    </a:p>
                  </a:txBody>
                  <a:tcPr marL="68580" marR="68580" marT="0" marB="0"/>
                </a:tc>
              </a:tr>
            </a:tbl>
          </a:graphicData>
        </a:graphic>
      </p:graphicFrame>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59632"/>
            <a:ext cx="5867400" cy="3983034"/>
          </a:xfrm>
          <a:prstGeom prst="rect">
            <a:avLst/>
          </a:prstGeom>
        </p:spPr>
      </p:pic>
    </p:spTree>
    <p:extLst>
      <p:ext uri="{BB962C8B-B14F-4D97-AF65-F5344CB8AC3E}">
        <p14:creationId xmlns:p14="http://schemas.microsoft.com/office/powerpoint/2010/main" val="75331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8"/>
            </a:pPr>
            <a:r>
              <a:rPr lang="en-US" sz="2000" dirty="0" smtClean="0"/>
              <a:t>What </a:t>
            </a:r>
            <a:r>
              <a:rPr lang="en-US" sz="2000" dirty="0"/>
              <a:t>type of regression would you use for this? A quadratic </a:t>
            </a:r>
            <a:r>
              <a:rPr lang="en-US" sz="2000" dirty="0" smtClean="0"/>
              <a:t>regression?</a:t>
            </a:r>
          </a:p>
          <a:p>
            <a:pPr marL="514350" indent="-514350">
              <a:buFont typeface="+mj-lt"/>
              <a:buAutoNum type="arabicPeriod" startAt="8"/>
            </a:pPr>
            <a:r>
              <a:rPr lang="en-US" sz="2000" dirty="0" smtClean="0"/>
              <a:t>Have </a:t>
            </a:r>
            <a:r>
              <a:rPr lang="en-US" sz="2000" dirty="0"/>
              <a:t>students input data into the graphing calculator or quadratic regression applet.</a:t>
            </a:r>
          </a:p>
          <a:p>
            <a:pPr marL="0" lvl="0" indent="0">
              <a:buNone/>
            </a:pP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743200"/>
            <a:ext cx="4648200" cy="3695843"/>
          </a:xfrm>
          <a:prstGeom prst="rect">
            <a:avLst/>
          </a:prstGeom>
        </p:spPr>
      </p:pic>
    </p:spTree>
    <p:extLst>
      <p:ext uri="{BB962C8B-B14F-4D97-AF65-F5344CB8AC3E}">
        <p14:creationId xmlns:p14="http://schemas.microsoft.com/office/powerpoint/2010/main" val="75331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Quadratic Regression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10. Using </a:t>
                </a:r>
                <a:r>
                  <a:rPr lang="en-US" sz="2000" dirty="0"/>
                  <a:t>quadratic regression, have students record their quadratic function</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𝑓</m:t>
                      </m:r>
                      <m:d>
                        <m:dPr>
                          <m:ctrlPr>
                            <a:rPr lang="en-US" sz="2000" i="1">
                              <a:latin typeface="Cambria Math"/>
                            </a:rPr>
                          </m:ctrlPr>
                        </m:dPr>
                        <m:e>
                          <m:r>
                            <a:rPr lang="en-US" sz="2000" i="1">
                              <a:latin typeface="Cambria Math"/>
                            </a:rPr>
                            <m:t>𝑥</m:t>
                          </m:r>
                        </m:e>
                      </m:d>
                      <m:r>
                        <a:rPr lang="en-US" sz="2000" i="1">
                          <a:latin typeface="Cambria Math"/>
                        </a:rPr>
                        <m:t>=</m:t>
                      </m:r>
                      <m:r>
                        <a:rPr lang="en-US" sz="2000" i="1">
                          <a:latin typeface="Cambria Math"/>
                        </a:rPr>
                        <m:t>𝑎</m:t>
                      </m:r>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m:t>
                      </m:r>
                      <m:r>
                        <a:rPr lang="en-US" sz="2000" i="1">
                          <a:latin typeface="Cambria Math"/>
                        </a:rPr>
                        <m:t>𝑏𝑥</m:t>
                      </m:r>
                      <m:r>
                        <a:rPr lang="en-US" sz="2000" i="1">
                          <a:latin typeface="Cambria Math"/>
                        </a:rPr>
                        <m:t>+</m:t>
                      </m:r>
                      <m:r>
                        <a:rPr lang="en-US" sz="2000" i="1">
                          <a:latin typeface="Cambria Math"/>
                        </a:rPr>
                        <m:t>𝑐</m:t>
                      </m:r>
                    </m:oMath>
                  </m:oMathPara>
                </a14:m>
                <a:endParaRPr lang="en-US" sz="2000" dirty="0" smtClean="0"/>
              </a:p>
              <a:p>
                <a:pPr marL="0" indent="0" algn="ctr">
                  <a:buNone/>
                </a:pPr>
                <a14:m>
                  <m:oMath xmlns:m="http://schemas.openxmlformats.org/officeDocument/2006/math">
                    <m:r>
                      <a:rPr lang="en-US" sz="2000" i="1" smtClean="0">
                        <a:latin typeface="Cambria Math"/>
                      </a:rPr>
                      <m:t>𝑎</m:t>
                    </m:r>
                  </m:oMath>
                </a14:m>
                <a:r>
                  <a:rPr lang="en-US" sz="2000" dirty="0" smtClean="0"/>
                  <a:t> = -0.0561</a:t>
                </a:r>
                <a:endParaRPr lang="en-US" sz="2000" dirty="0"/>
              </a:p>
              <a:p>
                <a:pPr marL="0" indent="0" algn="ctr">
                  <a:buNone/>
                </a:pPr>
                <a14:m>
                  <m:oMath xmlns:m="http://schemas.openxmlformats.org/officeDocument/2006/math">
                    <m:r>
                      <a:rPr lang="en-US" sz="2000" i="1" smtClean="0">
                        <a:latin typeface="Cambria Math"/>
                      </a:rPr>
                      <m:t>𝑏</m:t>
                    </m:r>
                  </m:oMath>
                </a14:m>
                <a:r>
                  <a:rPr lang="en-US" sz="2000" dirty="0" smtClean="0"/>
                  <a:t> = 1.3393</a:t>
                </a:r>
                <a:endParaRPr lang="en-US" sz="2000" dirty="0"/>
              </a:p>
              <a:p>
                <a:pPr marL="0" indent="0" algn="ctr">
                  <a:buNone/>
                </a:pPr>
                <a14:m>
                  <m:oMath xmlns:m="http://schemas.openxmlformats.org/officeDocument/2006/math">
                    <m:r>
                      <a:rPr lang="en-US" sz="2000" i="1" smtClean="0">
                        <a:latin typeface="Cambria Math"/>
                      </a:rPr>
                      <m:t>𝑐</m:t>
                    </m:r>
                  </m:oMath>
                </a14:m>
                <a:r>
                  <a:rPr lang="en-US" sz="2000" dirty="0" smtClean="0"/>
                  <a:t> = 0.294</a:t>
                </a:r>
              </a:p>
              <a:p>
                <a:pPr marL="0" indent="0" algn="ctr">
                  <a:buNone/>
                </a:pPr>
                <a:endParaRPr lang="en-US" sz="2000" dirty="0" smtClean="0"/>
              </a:p>
              <a:p>
                <a:pPr marL="0" indent="0" algn="ctr">
                  <a:buNone/>
                </a:pPr>
                <a14:m>
                  <m:oMathPara xmlns:m="http://schemas.openxmlformats.org/officeDocument/2006/math">
                    <m:oMathParaPr>
                      <m:jc m:val="centerGroup"/>
                    </m:oMathParaPr>
                    <m:oMath xmlns:m="http://schemas.openxmlformats.org/officeDocument/2006/math">
                      <m:r>
                        <a:rPr lang="en-US" sz="2000" i="1" smtClean="0">
                          <a:latin typeface="Cambria Math"/>
                        </a:rPr>
                        <m:t>𝑓</m:t>
                      </m:r>
                      <m:d>
                        <m:dPr>
                          <m:ctrlPr>
                            <a:rPr lang="en-US" sz="2000" i="1">
                              <a:latin typeface="Cambria Math"/>
                            </a:rPr>
                          </m:ctrlPr>
                        </m:dPr>
                        <m:e>
                          <m:r>
                            <a:rPr lang="en-US" sz="2000" i="1">
                              <a:latin typeface="Cambria Math"/>
                            </a:rPr>
                            <m:t>𝑥</m:t>
                          </m:r>
                        </m:e>
                      </m:d>
                      <m:r>
                        <a:rPr lang="en-US" sz="2000" i="1">
                          <a:latin typeface="Cambria Math"/>
                        </a:rPr>
                        <m:t>=</m:t>
                      </m:r>
                      <m:r>
                        <m:rPr>
                          <m:nor/>
                        </m:rPr>
                        <a:rPr lang="en-US" sz="2000" dirty="0" smtClean="0"/>
                        <m:t>−0.0561</m:t>
                      </m:r>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m:t>
                      </m:r>
                      <m:r>
                        <m:rPr>
                          <m:nor/>
                        </m:rPr>
                        <a:rPr lang="en-US" sz="2000" dirty="0" smtClean="0"/>
                        <m:t>1.3393</m:t>
                      </m:r>
                      <m:r>
                        <a:rPr lang="en-US" sz="2000" i="1">
                          <a:latin typeface="Cambria Math"/>
                        </a:rPr>
                        <m:t>𝑥</m:t>
                      </m:r>
                      <m:r>
                        <a:rPr lang="en-US" sz="2000" i="1">
                          <a:latin typeface="Cambria Math"/>
                        </a:rPr>
                        <m:t>+</m:t>
                      </m:r>
                      <m:r>
                        <m:rPr>
                          <m:nor/>
                        </m:rPr>
                        <a:rPr lang="en-US" sz="2000" dirty="0" smtClean="0"/>
                        <m:t>0.294</m:t>
                      </m:r>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US">
                    <a:noFill/>
                  </a:rPr>
                  <a:t> </a:t>
                </a:r>
              </a:p>
            </p:txBody>
          </p:sp>
        </mc:Fallback>
      </mc:AlternateContent>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209800"/>
            <a:ext cx="2962275" cy="1362075"/>
          </a:xfrm>
          <a:prstGeom prst="rect">
            <a:avLst/>
          </a:prstGeom>
        </p:spPr>
      </p:pic>
    </p:spTree>
    <p:extLst>
      <p:ext uri="{BB962C8B-B14F-4D97-AF65-F5344CB8AC3E}">
        <p14:creationId xmlns:p14="http://schemas.microsoft.com/office/powerpoint/2010/main" val="753311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469</Words>
  <Application>Microsoft Office PowerPoint</Application>
  <PresentationFormat>On-screen Show (4:3)</PresentationFormat>
  <Paragraphs>96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Quadratic Regression </vt:lpstr>
      <vt:lpstr>Quadratic Regression </vt:lpstr>
      <vt:lpstr>Quadratic Regression</vt:lpstr>
      <vt:lpstr>Quadratic Regression</vt:lpstr>
      <vt:lpstr>Quadratic Regression</vt:lpstr>
      <vt:lpstr>Quadratic Regression</vt:lpstr>
      <vt:lpstr>Quadratic Regression</vt:lpstr>
      <vt:lpstr>Quadratic Regression</vt:lpstr>
      <vt:lpstr>Quadratic Regression</vt:lpstr>
      <vt:lpstr>Quadratic Regression</vt:lpstr>
      <vt:lpstr>Quadratic Regression</vt:lpstr>
      <vt:lpstr>Quadratic Regression</vt:lpstr>
    </vt:vector>
  </TitlesOfParts>
  <Company>Home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 Regression </dc:title>
  <dc:creator>Teak</dc:creator>
  <cp:lastModifiedBy>Teak</cp:lastModifiedBy>
  <cp:revision>9</cp:revision>
  <dcterms:created xsi:type="dcterms:W3CDTF">2012-04-26T06:36:04Z</dcterms:created>
  <dcterms:modified xsi:type="dcterms:W3CDTF">2012-04-26T08:47:54Z</dcterms:modified>
</cp:coreProperties>
</file>